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3" r:id="rId9"/>
    <p:sldId id="265" r:id="rId10"/>
    <p:sldId id="271" r:id="rId11"/>
    <p:sldId id="266" r:id="rId12"/>
    <p:sldId id="268" r:id="rId13"/>
    <p:sldId id="273" r:id="rId14"/>
    <p:sldId id="270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3A7-CE1B-4F1A-A853-8C49651F2FAD}" type="datetimeFigureOut">
              <a:rPr lang="ru-RU" smtClean="0"/>
              <a:t>21.01.2023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4034-9AC5-43D5-A4FF-4500E7CACAD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3A7-CE1B-4F1A-A853-8C49651F2FAD}" type="datetimeFigureOut">
              <a:rPr lang="ru-RU" smtClean="0"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4034-9AC5-43D5-A4FF-4500E7CACA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3A7-CE1B-4F1A-A853-8C49651F2FAD}" type="datetimeFigureOut">
              <a:rPr lang="ru-RU" smtClean="0"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4034-9AC5-43D5-A4FF-4500E7CACA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3A7-CE1B-4F1A-A853-8C49651F2FAD}" type="datetimeFigureOut">
              <a:rPr lang="ru-RU" smtClean="0"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4034-9AC5-43D5-A4FF-4500E7CACA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3A7-CE1B-4F1A-A853-8C49651F2FAD}" type="datetimeFigureOut">
              <a:rPr lang="ru-RU" smtClean="0"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4034-9AC5-43D5-A4FF-4500E7CACAD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3A7-CE1B-4F1A-A853-8C49651F2FAD}" type="datetimeFigureOut">
              <a:rPr lang="ru-RU" smtClean="0"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4034-9AC5-43D5-A4FF-4500E7CACA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3A7-CE1B-4F1A-A853-8C49651F2FAD}" type="datetimeFigureOut">
              <a:rPr lang="ru-RU" smtClean="0"/>
              <a:t>21.01.2023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4034-9AC5-43D5-A4FF-4500E7CACA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3A7-CE1B-4F1A-A853-8C49651F2FAD}" type="datetimeFigureOut">
              <a:rPr lang="ru-RU" smtClean="0"/>
              <a:t>21.01.2023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4034-9AC5-43D5-A4FF-4500E7CACA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3A7-CE1B-4F1A-A853-8C49651F2FAD}" type="datetimeFigureOut">
              <a:rPr lang="ru-RU" smtClean="0"/>
              <a:t>21.01.2023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4034-9AC5-43D5-A4FF-4500E7CACAD7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3A7-CE1B-4F1A-A853-8C49651F2FAD}" type="datetimeFigureOut">
              <a:rPr lang="ru-RU" smtClean="0"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4034-9AC5-43D5-A4FF-4500E7CACA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3A7-CE1B-4F1A-A853-8C49651F2FAD}" type="datetimeFigureOut">
              <a:rPr lang="ru-RU" smtClean="0"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4034-9AC5-43D5-A4FF-4500E7CACAD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994A3A7-CE1B-4F1A-A853-8C49651F2FAD}" type="datetimeFigureOut">
              <a:rPr lang="ru-RU" smtClean="0"/>
              <a:t>21.01.2023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C654034-9AC5-43D5-A4FF-4500E7CACAD7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620688"/>
            <a:ext cx="7406640" cy="1472184"/>
          </a:xfrm>
        </p:spPr>
        <p:txBody>
          <a:bodyPr>
            <a:normAutofit fontScale="90000"/>
          </a:bodyPr>
          <a:lstStyle/>
          <a:p>
            <a:pPr algn="ctr">
              <a:spcBef>
                <a:spcPts val="2575"/>
              </a:spcBef>
              <a:spcAft>
                <a:spcPts val="0"/>
              </a:spcAft>
            </a:pPr>
            <a:r>
              <a:rPr lang="ru-RU" sz="4400" dirty="0">
                <a:solidFill>
                  <a:srgbClr val="000000"/>
                </a:solidFill>
                <a:effectLst/>
                <a:latin typeface="Palatino Linotype"/>
                <a:ea typeface="Palatino Linotype"/>
                <a:cs typeface="Palatino Linotype"/>
              </a:rPr>
              <a:t>Итоги недели </a:t>
            </a:r>
            <a:r>
              <a:rPr lang="ru-RU" sz="4400" dirty="0" smtClean="0">
                <a:solidFill>
                  <a:srgbClr val="000000"/>
                </a:solidFill>
                <a:effectLst/>
                <a:latin typeface="Palatino Linotype"/>
                <a:ea typeface="Palatino Linotype"/>
                <a:cs typeface="Palatino Linotype"/>
              </a:rPr>
              <a:t>математики, физики и информатики</a:t>
            </a:r>
            <a:r>
              <a:rPr lang="ru-RU" sz="1000" dirty="0">
                <a:solidFill>
                  <a:srgbClr val="000000"/>
                </a:solidFill>
                <a:effectLst/>
                <a:latin typeface="Arial Unicode MS"/>
              </a:rPr>
              <a:t/>
            </a:r>
            <a:br>
              <a:rPr lang="ru-RU" sz="1000" dirty="0">
                <a:solidFill>
                  <a:srgbClr val="000000"/>
                </a:solidFill>
                <a:effectLst/>
                <a:latin typeface="Arial Unicode M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933056"/>
            <a:ext cx="7406640" cy="1752600"/>
          </a:xfrm>
        </p:spPr>
        <p:txBody>
          <a:bodyPr/>
          <a:lstStyle/>
          <a:p>
            <a:pPr algn="just"/>
            <a:r>
              <a:rPr lang="ru-RU" b="1" dirty="0" smtClean="0"/>
              <a:t>ДЕВИЗ НЕДЕЛИ: </a:t>
            </a:r>
            <a:r>
              <a:rPr lang="ru-RU" i="1" dirty="0" smtClean="0"/>
              <a:t>Науку </a:t>
            </a:r>
            <a:r>
              <a:rPr lang="ru-RU" i="1" dirty="0"/>
              <a:t>все глубже постигнуть стремись, познанием вечною жаждой томись Лишь первых познаний блеснет тебе свет, Узнаешь, предела для знания нет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700808"/>
            <a:ext cx="3686205" cy="1806240"/>
          </a:xfrm>
          <a:prstGeom prst="rect">
            <a:avLst/>
          </a:prstGeom>
          <a:ln w="2286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4509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59832" y="145659"/>
            <a:ext cx="2664296" cy="43204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«Урок цифры»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12070"/>
            <a:ext cx="3419872" cy="15403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714605"/>
            <a:ext cx="3461937" cy="15592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714605"/>
            <a:ext cx="3504161" cy="15782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428" y="4593773"/>
            <a:ext cx="3504161" cy="15782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636816"/>
            <a:ext cx="3419552" cy="1539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992" y="831384"/>
            <a:ext cx="3504161" cy="150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4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неклассное мероприятие «Робототехника»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3916635" cy="17655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2996952"/>
            <a:ext cx="3916635" cy="17655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052736"/>
            <a:ext cx="3916636" cy="17655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4915571"/>
            <a:ext cx="3916635" cy="17655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2" y="4915571"/>
            <a:ext cx="3887630" cy="175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9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9250"/>
            <a:ext cx="8640960" cy="717624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КВН "Мы пока не Архимеды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72" y="1057031"/>
            <a:ext cx="4716016" cy="2124079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6" r="29837"/>
          <a:stretch/>
        </p:blipFill>
        <p:spPr>
          <a:xfrm>
            <a:off x="5508104" y="3717032"/>
            <a:ext cx="3312368" cy="293926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61048"/>
            <a:ext cx="4476550" cy="2016224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776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35095" y="326294"/>
            <a:ext cx="7406640" cy="1152128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«Математический </a:t>
            </a:r>
            <a:r>
              <a:rPr lang="ru-RU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батл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4252245" cy="1915198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708920"/>
            <a:ext cx="4283968" cy="1929486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33" y="1400051"/>
            <a:ext cx="4211960" cy="1897054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69477"/>
            <a:ext cx="4258641" cy="1918079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15" y="4341766"/>
            <a:ext cx="4258641" cy="1918079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2095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363632"/>
            <a:ext cx="6480720" cy="689104"/>
          </a:xfrm>
        </p:spPr>
        <p:txBody>
          <a:bodyPr>
            <a:norm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buClr>
                <a:srgbClr val="3891A7"/>
              </a:buClr>
            </a:pPr>
            <a:r>
              <a:rPr lang="ru-RU" sz="2400" b="1" dirty="0">
                <a:solidFill>
                  <a:srgbClr val="4F271C">
                    <a:shade val="30000"/>
                    <a:satMod val="1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Сказка "В стране математических ошибок"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65730"/>
            <a:ext cx="4412122" cy="1987206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780928"/>
            <a:ext cx="4519626" cy="203562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93" y="4653136"/>
            <a:ext cx="4519626" cy="2035626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766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41179"/>
            <a:ext cx="7498080" cy="1117104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недели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МИиФ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08720"/>
            <a:ext cx="4424482" cy="1994474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543736"/>
            <a:ext cx="5000204" cy="2253998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4581128"/>
            <a:ext cx="4559802" cy="205547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8420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7498080" cy="1143000"/>
          </a:xfrm>
        </p:spPr>
        <p:txBody>
          <a:bodyPr>
            <a:normAutofit fontScale="90000"/>
          </a:bodyPr>
          <a:lstStyle/>
          <a:p>
            <a:pPr>
              <a:lnSpc>
                <a:spcPts val="3600"/>
              </a:lnSpc>
              <a:spcAft>
                <a:spcPts val="530"/>
              </a:spcAft>
            </a:pPr>
            <a:r>
              <a:rPr lang="ru-RU" sz="4400" dirty="0">
                <a:solidFill>
                  <a:srgbClr val="000000"/>
                </a:solidFill>
                <a:effectLst/>
                <a:latin typeface="Palatino Linotype"/>
                <a:ea typeface="Palatino Linotype"/>
                <a:cs typeface="Palatino Linotype"/>
              </a:rPr>
              <a:t>Цели проведения предметной</a:t>
            </a:r>
            <a:r>
              <a:rPr lang="ru-RU" sz="1600" dirty="0">
                <a:solidFill>
                  <a:srgbClr val="000000"/>
                </a:solidFill>
                <a:effectLst/>
                <a:latin typeface="Arial Unicode MS"/>
              </a:rPr>
              <a:t/>
            </a:r>
            <a:br>
              <a:rPr lang="ru-RU" sz="1600" dirty="0">
                <a:solidFill>
                  <a:srgbClr val="000000"/>
                </a:solidFill>
                <a:effectLst/>
                <a:latin typeface="Arial Unicode MS"/>
              </a:rPr>
            </a:br>
            <a:r>
              <a:rPr lang="ru-RU" sz="4400" dirty="0">
                <a:solidFill>
                  <a:srgbClr val="000000"/>
                </a:solidFill>
                <a:effectLst/>
                <a:latin typeface="Palatino Linotype"/>
                <a:ea typeface="Palatino Linotype"/>
                <a:cs typeface="Palatino Linotype"/>
              </a:rPr>
              <a:t>недели:</a:t>
            </a:r>
            <a:r>
              <a:rPr lang="ru-RU" sz="1600" dirty="0">
                <a:solidFill>
                  <a:srgbClr val="000000"/>
                </a:solidFill>
                <a:effectLst/>
                <a:latin typeface="Arial Unicode MS"/>
              </a:rPr>
              <a:t/>
            </a:r>
            <a:br>
              <a:rPr lang="ru-RU" sz="1600" dirty="0">
                <a:solidFill>
                  <a:srgbClr val="000000"/>
                </a:solidFill>
                <a:effectLst/>
                <a:latin typeface="Arial Unicode MS"/>
              </a:rPr>
            </a:br>
            <a:r>
              <a:rPr lang="ru-RU" sz="1600" dirty="0">
                <a:solidFill>
                  <a:srgbClr val="000000"/>
                </a:solidFill>
                <a:effectLst/>
                <a:latin typeface="Arial Unicode MS"/>
              </a:rPr>
              <a:t/>
            </a:r>
            <a:br>
              <a:rPr lang="ru-RU" sz="1600" dirty="0">
                <a:solidFill>
                  <a:srgbClr val="000000"/>
                </a:solidFill>
                <a:effectLst/>
                <a:latin typeface="Arial Unicode M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916832"/>
            <a:ext cx="7498080" cy="4331568"/>
          </a:xfrm>
        </p:spPr>
        <p:txBody>
          <a:bodyPr>
            <a:normAutofit fontScale="25000" lnSpcReduction="20000"/>
          </a:bodyPr>
          <a:lstStyle/>
          <a:p>
            <a:pPr marL="0" lvl="0" indent="0" algn="just">
              <a:lnSpc>
                <a:spcPts val="3360"/>
              </a:lnSpc>
              <a:spcAft>
                <a:spcPts val="3000"/>
              </a:spcAft>
              <a:buClr>
                <a:srgbClr val="000000"/>
              </a:buClr>
              <a:buSzPts val="2800"/>
              <a:buNone/>
              <a:tabLst>
                <a:tab pos="2000250" algn="l"/>
              </a:tabLst>
            </a:pPr>
            <a:r>
              <a:rPr lang="ru-RU" sz="9600" dirty="0" smtClean="0">
                <a:latin typeface="Times New Roman" pitchFamily="18" charset="0"/>
                <a:ea typeface="Trebuchet MS"/>
                <a:cs typeface="Times New Roman" pitchFamily="18" charset="0"/>
              </a:rPr>
              <a:t>1. </a:t>
            </a:r>
            <a:r>
              <a:rPr lang="ru-RU" sz="9600" dirty="0" smtClean="0">
                <a:latin typeface="Times New Roman" pitchFamily="18" charset="0"/>
                <a:ea typeface="Trebuchet MS"/>
                <a:cs typeface="Times New Roman" pitchFamily="18" charset="0"/>
              </a:rPr>
              <a:t>Повысить</a:t>
            </a:r>
            <a:r>
              <a:rPr lang="ru-RU" sz="9600" dirty="0">
                <a:latin typeface="Times New Roman" pitchFamily="18" charset="0"/>
                <a:ea typeface="Trebuchet MS"/>
                <a:cs typeface="Times New Roman" pitchFamily="18" charset="0"/>
              </a:rPr>
              <a:t> </a:t>
            </a:r>
            <a:r>
              <a:rPr lang="ru-RU" sz="9600" dirty="0" smtClean="0">
                <a:latin typeface="Times New Roman" pitchFamily="18" charset="0"/>
                <a:ea typeface="Trebuchet MS"/>
                <a:cs typeface="Times New Roman" pitchFamily="18" charset="0"/>
              </a:rPr>
              <a:t>интерес </a:t>
            </a:r>
            <a:r>
              <a:rPr lang="ru-RU" sz="9600" dirty="0">
                <a:latin typeface="Times New Roman" pitchFamily="18" charset="0"/>
                <a:ea typeface="Trebuchet MS"/>
                <a:cs typeface="Times New Roman" pitchFamily="18" charset="0"/>
              </a:rPr>
              <a:t>учащихся к изучению предмета;</a:t>
            </a:r>
          </a:p>
          <a:p>
            <a:pPr marL="0" marR="558800" lvl="0" indent="0" algn="just">
              <a:lnSpc>
                <a:spcPts val="3360"/>
              </a:lnSpc>
              <a:spcAft>
                <a:spcPts val="3000"/>
              </a:spcAft>
              <a:buClr>
                <a:srgbClr val="000000"/>
              </a:buClr>
              <a:buSzPts val="2800"/>
              <a:buNone/>
              <a:tabLst>
                <a:tab pos="1762125" algn="l"/>
              </a:tabLst>
            </a:pPr>
            <a:r>
              <a:rPr lang="ru-RU" sz="9600" dirty="0" smtClean="0">
                <a:latin typeface="Times New Roman" pitchFamily="18" charset="0"/>
                <a:ea typeface="Trebuchet MS"/>
                <a:cs typeface="Times New Roman" pitchFamily="18" charset="0"/>
              </a:rPr>
              <a:t>2. Вызвать</a:t>
            </a:r>
            <a:r>
              <a:rPr lang="ru-RU" sz="9600" dirty="0" smtClean="0">
                <a:latin typeface="Times New Roman" pitchFamily="18" charset="0"/>
                <a:ea typeface="Trebuchet MS"/>
                <a:cs typeface="Times New Roman" pitchFamily="18" charset="0"/>
              </a:rPr>
              <a:t> у</a:t>
            </a:r>
            <a:r>
              <a:rPr lang="ru-RU" sz="9600" dirty="0">
                <a:latin typeface="Times New Roman" pitchFamily="18" charset="0"/>
                <a:ea typeface="Trebuchet MS"/>
                <a:cs typeface="Times New Roman" pitchFamily="18" charset="0"/>
              </a:rPr>
              <a:t> </a:t>
            </a:r>
            <a:r>
              <a:rPr lang="ru-RU" sz="9600" dirty="0" smtClean="0">
                <a:latin typeface="Times New Roman" pitchFamily="18" charset="0"/>
                <a:ea typeface="Trebuchet MS"/>
                <a:cs typeface="Times New Roman" pitchFamily="18" charset="0"/>
              </a:rPr>
              <a:t>школьников положительную мотивацию </a:t>
            </a:r>
            <a:r>
              <a:rPr lang="ru-RU" sz="9600" dirty="0">
                <a:latin typeface="Times New Roman" pitchFamily="18" charset="0"/>
                <a:ea typeface="Trebuchet MS"/>
                <a:cs typeface="Times New Roman" pitchFamily="18" charset="0"/>
              </a:rPr>
              <a:t>к изучению точных наук;</a:t>
            </a:r>
          </a:p>
          <a:p>
            <a:pPr marL="0" marR="342900" lvl="0" indent="0" algn="just">
              <a:lnSpc>
                <a:spcPts val="3360"/>
              </a:lnSpc>
              <a:spcAft>
                <a:spcPts val="3020"/>
              </a:spcAft>
              <a:buClr>
                <a:srgbClr val="000000"/>
              </a:buClr>
              <a:buSzPts val="2800"/>
              <a:buNone/>
              <a:tabLst>
                <a:tab pos="439420" algn="l"/>
              </a:tabLst>
            </a:pPr>
            <a:r>
              <a:rPr lang="ru-RU" sz="9600" dirty="0" smtClean="0">
                <a:latin typeface="Times New Roman" pitchFamily="18" charset="0"/>
                <a:ea typeface="Trebuchet MS"/>
                <a:cs typeface="Times New Roman" pitchFamily="18" charset="0"/>
              </a:rPr>
              <a:t>3. Подвести </a:t>
            </a:r>
            <a:r>
              <a:rPr lang="ru-RU" sz="9600" dirty="0">
                <a:latin typeface="Times New Roman" pitchFamily="18" charset="0"/>
                <a:ea typeface="Trebuchet MS"/>
                <a:cs typeface="Times New Roman" pitchFamily="18" charset="0"/>
              </a:rPr>
              <a:t>учащихся к самостоятельным выводам и обобщениям;</a:t>
            </a:r>
          </a:p>
          <a:p>
            <a:pPr marL="0" indent="0" algn="just">
              <a:lnSpc>
                <a:spcPts val="3335"/>
              </a:lnSpc>
              <a:spcAft>
                <a:spcPts val="0"/>
              </a:spcAft>
              <a:buNone/>
            </a:pPr>
            <a:r>
              <a:rPr lang="ru-RU" sz="9600" dirty="0">
                <a:latin typeface="Times New Roman" pitchFamily="18" charset="0"/>
                <a:ea typeface="Trebuchet MS"/>
                <a:cs typeface="Times New Roman" pitchFamily="18" charset="0"/>
              </a:rPr>
              <a:t>4</a:t>
            </a:r>
            <a:r>
              <a:rPr lang="ru-RU" sz="9600" dirty="0" smtClean="0">
                <a:latin typeface="Times New Roman" pitchFamily="18" charset="0"/>
                <a:ea typeface="Trebuchet MS"/>
                <a:cs typeface="Times New Roman" pitchFamily="18" charset="0"/>
              </a:rPr>
              <a:t>. Расширить </a:t>
            </a:r>
            <a:r>
              <a:rPr lang="ru-RU" sz="9600" dirty="0">
                <a:latin typeface="Times New Roman" pitchFamily="18" charset="0"/>
                <a:ea typeface="Trebuchet MS"/>
                <a:cs typeface="Times New Roman" pitchFamily="18" charset="0"/>
              </a:rPr>
              <a:t>кругозор и интеллект </a:t>
            </a:r>
            <a:r>
              <a:rPr lang="ru-RU" sz="9600" dirty="0" smtClean="0">
                <a:latin typeface="Times New Roman" pitchFamily="18" charset="0"/>
                <a:ea typeface="Trebuchet MS"/>
                <a:cs typeface="Times New Roman" pitchFamily="18" charset="0"/>
              </a:rPr>
              <a:t>учащихся </a:t>
            </a:r>
            <a:r>
              <a:rPr lang="ru-RU" sz="9600" dirty="0">
                <a:latin typeface="Times New Roman" pitchFamily="18" charset="0"/>
                <a:ea typeface="Trebuchet MS"/>
                <a:cs typeface="Times New Roman" pitchFamily="18" charset="0"/>
              </a:rPr>
              <a:t>дополнительными знаниями.</a:t>
            </a:r>
          </a:p>
          <a:p>
            <a:pPr marL="82296" indent="0">
              <a:buNone/>
            </a:pPr>
            <a:r>
              <a:rPr lang="ru-RU" dirty="0">
                <a:latin typeface="Trebuchet MS"/>
                <a:ea typeface="Trebuchet MS"/>
                <a:cs typeface="Trebuchet MS"/>
              </a:rPr>
              <a:t/>
            </a:r>
            <a:br>
              <a:rPr lang="ru-RU" dirty="0">
                <a:latin typeface="Trebuchet MS"/>
                <a:ea typeface="Trebuchet MS"/>
                <a:cs typeface="Trebuchet M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301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181100">
              <a:lnSpc>
                <a:spcPts val="3200"/>
              </a:lnSpc>
              <a:spcAft>
                <a:spcPts val="3235"/>
              </a:spcAft>
            </a:pPr>
            <a:r>
              <a:rPr lang="ru-RU" sz="4400" dirty="0">
                <a:solidFill>
                  <a:srgbClr val="000000"/>
                </a:solidFill>
                <a:effectLst/>
                <a:latin typeface="Palatino Linotype"/>
                <a:ea typeface="Palatino Linotype"/>
                <a:cs typeface="Palatino Linotype"/>
              </a:rPr>
              <a:t>Задачи предметной недели</a:t>
            </a:r>
            <a:r>
              <a:rPr lang="ru-RU" sz="1800" dirty="0">
                <a:solidFill>
                  <a:srgbClr val="000000"/>
                </a:solidFill>
                <a:effectLst/>
                <a:latin typeface="Arial Unicode MS"/>
              </a:rPr>
              <a:t/>
            </a:r>
            <a:br>
              <a:rPr lang="ru-RU" sz="1800" dirty="0">
                <a:solidFill>
                  <a:srgbClr val="000000"/>
                </a:solidFill>
                <a:effectLst/>
                <a:latin typeface="Arial Unicode M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447800"/>
            <a:ext cx="7708392" cy="4800600"/>
          </a:xfrm>
        </p:spPr>
        <p:txBody>
          <a:bodyPr>
            <a:normAutofit fontScale="47500" lnSpcReduction="20000"/>
          </a:bodyPr>
          <a:lstStyle/>
          <a:p>
            <a:pPr marL="742950" marR="1104900" indent="-742950" algn="just">
              <a:lnSpc>
                <a:spcPts val="3360"/>
              </a:lnSpc>
              <a:spcAft>
                <a:spcPts val="0"/>
              </a:spcAft>
              <a:buAutoNum type="arabicPeriod"/>
            </a:pPr>
            <a:r>
              <a:rPr lang="ru-RU" sz="3800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>Привлечь </a:t>
            </a:r>
            <a:r>
              <a:rPr lang="ru-RU" sz="3800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>учащихся для организации и проведения </a:t>
            </a:r>
            <a:r>
              <a:rPr lang="ru-RU" sz="3800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>недели.</a:t>
            </a:r>
          </a:p>
          <a:p>
            <a:pPr marL="742950" marR="1104900" indent="-742950" algn="just">
              <a:lnSpc>
                <a:spcPts val="3360"/>
              </a:lnSpc>
              <a:spcAft>
                <a:spcPts val="0"/>
              </a:spcAft>
              <a:buAutoNum type="arabicPeriod"/>
            </a:pPr>
            <a:r>
              <a:rPr lang="ru-RU" sz="3800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>Провести </a:t>
            </a:r>
            <a:r>
              <a:rPr lang="ru-RU" sz="3800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>мероприятия, содействующие развитию познавательной деятельности учащихся, расширению знания по физике, формированию творческих способностей: логического мышления, рациональных способов решения задач и примеров, </a:t>
            </a:r>
            <a:r>
              <a:rPr lang="ru-RU" sz="3800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>смекалки.</a:t>
            </a:r>
          </a:p>
          <a:p>
            <a:pPr marL="742950" marR="1104900" indent="-742950" algn="just">
              <a:lnSpc>
                <a:spcPts val="3360"/>
              </a:lnSpc>
              <a:spcAft>
                <a:spcPts val="0"/>
              </a:spcAft>
              <a:buAutoNum type="arabicPeriod"/>
            </a:pPr>
            <a:r>
              <a:rPr lang="ru-RU" sz="3800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>Организовать </a:t>
            </a:r>
            <a:r>
              <a:rPr lang="ru-RU" sz="3800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>индивидуальную и коллективную, практическую деятельность учащихся, содействуя воспитанию коллективизма и товарищества.</a:t>
            </a:r>
          </a:p>
          <a:p>
            <a:pPr marL="82296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8516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106104" cy="1143000"/>
          </a:xfrm>
        </p:spPr>
        <p:txBody>
          <a:bodyPr>
            <a:normAutofit fontScale="90000"/>
          </a:bodyPr>
          <a:lstStyle/>
          <a:p>
            <a:pPr marL="1968500" algn="ctr">
              <a:lnSpc>
                <a:spcPts val="3600"/>
              </a:lnSpc>
              <a:spcAft>
                <a:spcPts val="2255"/>
              </a:spcAft>
            </a:pPr>
            <a:r>
              <a:rPr lang="ru-RU" sz="4400" dirty="0">
                <a:solidFill>
                  <a:srgbClr val="000000"/>
                </a:solidFill>
                <a:effectLst/>
                <a:latin typeface="Palatino Linotype"/>
                <a:ea typeface="Palatino Linotype"/>
                <a:cs typeface="Palatino Linotype"/>
              </a:rPr>
              <a:t>Ожидаемые результаты.</a:t>
            </a:r>
            <a:r>
              <a:rPr lang="ru-RU" sz="1600" dirty="0">
                <a:solidFill>
                  <a:srgbClr val="000000"/>
                </a:solidFill>
                <a:effectLst/>
                <a:latin typeface="Arial Unicode MS"/>
              </a:rPr>
              <a:t/>
            </a:r>
            <a:br>
              <a:rPr lang="ru-RU" sz="1600" dirty="0">
                <a:solidFill>
                  <a:srgbClr val="000000"/>
                </a:solidFill>
                <a:effectLst/>
                <a:latin typeface="Arial Unicode M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28800"/>
            <a:ext cx="8362176" cy="4536504"/>
          </a:xfrm>
        </p:spPr>
        <p:txBody>
          <a:bodyPr>
            <a:normAutofit/>
          </a:bodyPr>
          <a:lstStyle/>
          <a:p>
            <a:pPr lvl="2"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кругозора обучающихся в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математики и физики.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нравственных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качеств.</a:t>
            </a:r>
          </a:p>
          <a:p>
            <a:pPr lvl="2"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интерес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математике, физике как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самых нужных и важных предметов школьного курса</a:t>
            </a:r>
          </a:p>
          <a:p>
            <a:pPr lvl="2"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увидеть необычное в обычном.</a:t>
            </a:r>
          </a:p>
          <a:p>
            <a:pPr marL="82296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0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466144" cy="1143000"/>
          </a:xfrm>
        </p:spPr>
        <p:txBody>
          <a:bodyPr>
            <a:normAutofit/>
          </a:bodyPr>
          <a:lstStyle/>
          <a:p>
            <a:pPr marL="1079500" algn="ctr">
              <a:lnSpc>
                <a:spcPts val="3100"/>
              </a:lnSpc>
              <a:spcAft>
                <a:spcPts val="2055"/>
              </a:spcAft>
            </a:pPr>
            <a:r>
              <a:rPr lang="ru-RU" sz="4400" dirty="0">
                <a:solidFill>
                  <a:srgbClr val="000000"/>
                </a:solidFill>
                <a:effectLst/>
                <a:latin typeface="Times New Roman"/>
                <a:ea typeface="Arial Unicode MS"/>
                <a:cs typeface="Times New Roman"/>
              </a:rPr>
              <a:t>Принцип </a:t>
            </a:r>
            <a:r>
              <a:rPr lang="ru-RU" sz="4400" dirty="0" smtClean="0">
                <a:solidFill>
                  <a:srgbClr val="000000"/>
                </a:solidFill>
                <a:effectLst/>
                <a:latin typeface="Times New Roman"/>
                <a:ea typeface="Arial Unicode MS"/>
                <a:cs typeface="Times New Roman"/>
              </a:rPr>
              <a:t>проведения Недели</a:t>
            </a:r>
            <a:r>
              <a:rPr lang="ru-RU" sz="4400" dirty="0">
                <a:solidFill>
                  <a:srgbClr val="000000"/>
                </a:solidFill>
                <a:effectLst/>
                <a:latin typeface="Times New Roman"/>
                <a:ea typeface="Arial Unicode MS"/>
                <a:cs typeface="Times New Roman"/>
              </a:rPr>
              <a:t>:</a:t>
            </a:r>
            <a:r>
              <a:rPr lang="ru-RU" sz="1800" dirty="0">
                <a:solidFill>
                  <a:srgbClr val="000000"/>
                </a:solidFill>
                <a:effectLst/>
                <a:latin typeface="Arial Unicode MS"/>
              </a:rPr>
              <a:t/>
            </a:r>
            <a:br>
              <a:rPr lang="ru-RU" sz="1800" dirty="0">
                <a:solidFill>
                  <a:srgbClr val="000000"/>
                </a:solidFill>
                <a:effectLst/>
                <a:latin typeface="Arial Unicode M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marR="12700" indent="0" algn="just">
              <a:lnSpc>
                <a:spcPts val="3360"/>
              </a:lnSpc>
              <a:spcAft>
                <a:spcPts val="0"/>
              </a:spcAft>
              <a:buNone/>
              <a:tabLst>
                <a:tab pos="3648710" algn="l"/>
                <a:tab pos="6581140" algn="l"/>
              </a:tabLst>
            </a:pPr>
            <a:r>
              <a:rPr lang="ru-RU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>Учащиеся школы являются активными участниками предметной недели. Каждый ребёнок может попробовать свои силы в различных видах </a:t>
            </a:r>
            <a:r>
              <a:rPr lang="ru-RU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>деятельности: выдвигать и реализовывать </a:t>
            </a:r>
            <a:r>
              <a:rPr lang="ru-RU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>свои идеи по плану проведения Недели, подбирать материал к выпуску газеты, принимать участие в выпуске газеты, придумывать и разгадывать свои и уже существующие задачи, кроссворды и ребусы, принять участие в общешкольных мероприятиях.</a:t>
            </a:r>
          </a:p>
          <a:p>
            <a:pPr marL="82296" indent="0">
              <a:buNone/>
            </a:pPr>
            <a:r>
              <a:rPr lang="ru-RU" dirty="0">
                <a:latin typeface="Trebuchet MS"/>
                <a:ea typeface="Trebuchet MS"/>
                <a:cs typeface="Trebuchet MS"/>
              </a:rPr>
              <a:t/>
            </a:r>
            <a:br>
              <a:rPr lang="ru-RU" dirty="0">
                <a:latin typeface="Trebuchet MS"/>
                <a:ea typeface="Trebuchet MS"/>
                <a:cs typeface="Trebuchet M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35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916832"/>
            <a:ext cx="7498080" cy="2736304"/>
          </a:xfrm>
        </p:spPr>
        <p:txBody>
          <a:bodyPr>
            <a:normAutofit/>
          </a:bodyPr>
          <a:lstStyle/>
          <a:p>
            <a:pPr algn="ctr"/>
            <a:r>
              <a:rPr lang="ru-RU" sz="4000" b="1" spc="750" dirty="0">
                <a:solidFill>
                  <a:srgbClr val="000000"/>
                </a:solidFill>
                <a:effectLst/>
                <a:latin typeface="Palatino Linotype"/>
                <a:ea typeface="Palatino Linotype"/>
                <a:cs typeface="Palatino Linotype"/>
              </a:rPr>
              <a:t>План </a:t>
            </a:r>
            <a:r>
              <a:rPr lang="ru-RU" sz="4400" b="1" spc="-50" dirty="0">
                <a:solidFill>
                  <a:srgbClr val="000000"/>
                </a:solidFill>
                <a:effectLst/>
                <a:latin typeface="Palatino Linotype"/>
                <a:ea typeface="Palatino Linotype"/>
                <a:cs typeface="Palatino Linotype"/>
              </a:rPr>
              <a:t>проведения недели физики</a:t>
            </a:r>
            <a:r>
              <a:rPr lang="ru-RU" sz="800" b="1" dirty="0">
                <a:solidFill>
                  <a:srgbClr val="000000"/>
                </a:solidFill>
                <a:effectLst/>
                <a:latin typeface="Arial Unicode MS"/>
              </a:rPr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7993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430" t="21288" r="8241" b="8724"/>
          <a:stretch/>
        </p:blipFill>
        <p:spPr>
          <a:xfrm>
            <a:off x="2222987" y="298938"/>
            <a:ext cx="5544616" cy="45702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0092" t="24396" r="29574" b="47150"/>
          <a:stretch/>
        </p:blipFill>
        <p:spPr>
          <a:xfrm>
            <a:off x="2195736" y="4869160"/>
            <a:ext cx="5544616" cy="18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3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78904"/>
            <a:ext cx="6400800" cy="2286000"/>
          </a:xfrm>
        </p:spPr>
        <p:txBody>
          <a:bodyPr/>
          <a:lstStyle/>
          <a:p>
            <a:r>
              <a:rPr lang="ru-RU" dirty="0" smtClean="0"/>
              <a:t>Открытие недели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14873" y="624569"/>
            <a:ext cx="8894050" cy="80369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плакатов и рисунков :«Это интересно», «Занимательная математика».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6" r="5752" b="25058"/>
          <a:stretch/>
        </p:blipFill>
        <p:spPr>
          <a:xfrm>
            <a:off x="196680" y="1556792"/>
            <a:ext cx="2872082" cy="3008846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4" t="3355" r="8590" b="14457"/>
          <a:stretch/>
        </p:blipFill>
        <p:spPr>
          <a:xfrm>
            <a:off x="3384377" y="1865822"/>
            <a:ext cx="2520280" cy="308734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690" y="3717032"/>
            <a:ext cx="2834487" cy="298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2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15616" y="260648"/>
            <a:ext cx="7406640" cy="50405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«Физики шутят!»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2"/>
          <a:stretch/>
        </p:blipFill>
        <p:spPr>
          <a:xfrm>
            <a:off x="251520" y="734067"/>
            <a:ext cx="2736304" cy="4282816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3"/>
          <a:stretch/>
        </p:blipFill>
        <p:spPr>
          <a:xfrm>
            <a:off x="3193882" y="2204864"/>
            <a:ext cx="2451487" cy="4176464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5"/>
          <a:stretch/>
        </p:blipFill>
        <p:spPr>
          <a:xfrm>
            <a:off x="5940152" y="2852936"/>
            <a:ext cx="2983576" cy="388843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732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305</TotalTime>
  <Words>267</Words>
  <Application>Microsoft Office PowerPoint</Application>
  <PresentationFormat>Экран (4:3)</PresentationFormat>
  <Paragraphs>30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 Unicode MS</vt:lpstr>
      <vt:lpstr>Calibri</vt:lpstr>
      <vt:lpstr>Corbel</vt:lpstr>
      <vt:lpstr>Gill Sans MT</vt:lpstr>
      <vt:lpstr>Palatino Linotype</vt:lpstr>
      <vt:lpstr>Times New Roman</vt:lpstr>
      <vt:lpstr>Trebuchet MS</vt:lpstr>
      <vt:lpstr>Verdana</vt:lpstr>
      <vt:lpstr>Wingdings 2</vt:lpstr>
      <vt:lpstr>Солнцестояние</vt:lpstr>
      <vt:lpstr>Итоги недели математики, физики и информатики </vt:lpstr>
      <vt:lpstr>Цели проведения предметной недели:  </vt:lpstr>
      <vt:lpstr>Задачи предметной недели </vt:lpstr>
      <vt:lpstr>Ожидаемые результаты. </vt:lpstr>
      <vt:lpstr>Принцип проведения Недели: </vt:lpstr>
      <vt:lpstr>План проведения недели физики.</vt:lpstr>
      <vt:lpstr>Презентация PowerPoint</vt:lpstr>
      <vt:lpstr>Открытие недели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недели физики</dc:title>
  <dc:creator>Иннф1Учитель</dc:creator>
  <cp:lastModifiedBy>Светлана</cp:lastModifiedBy>
  <cp:revision>17</cp:revision>
  <dcterms:created xsi:type="dcterms:W3CDTF">2019-04-16T07:28:45Z</dcterms:created>
  <dcterms:modified xsi:type="dcterms:W3CDTF">2023-01-21T16:09:55Z</dcterms:modified>
</cp:coreProperties>
</file>