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3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3" autoAdjust="0"/>
  </p:normalViewPr>
  <p:slideViewPr>
    <p:cSldViewPr>
      <p:cViewPr>
        <p:scale>
          <a:sx n="86" d="100"/>
          <a:sy n="86" d="100"/>
        </p:scale>
        <p:origin x="714" y="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8A0C-8D0D-4EFC-95A2-48DF1B1E66C6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4CC-DF83-4D76-AE12-FCACA752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8A0C-8D0D-4EFC-95A2-48DF1B1E66C6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4CC-DF83-4D76-AE12-FCACA752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8A0C-8D0D-4EFC-95A2-48DF1B1E66C6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4CC-DF83-4D76-AE12-FCACA752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8A0C-8D0D-4EFC-95A2-48DF1B1E66C6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4CC-DF83-4D76-AE12-FCACA752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8A0C-8D0D-4EFC-95A2-48DF1B1E66C6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4CC-DF83-4D76-AE12-FCACA752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8A0C-8D0D-4EFC-95A2-48DF1B1E66C6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4CC-DF83-4D76-AE12-FCACA752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8A0C-8D0D-4EFC-95A2-48DF1B1E66C6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4CC-DF83-4D76-AE12-FCACA752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8A0C-8D0D-4EFC-95A2-48DF1B1E66C6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4CC-DF83-4D76-AE12-FCACA752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8A0C-8D0D-4EFC-95A2-48DF1B1E66C6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4CC-DF83-4D76-AE12-FCACA752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8A0C-8D0D-4EFC-95A2-48DF1B1E66C6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4CC-DF83-4D76-AE12-FCACA752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8A0C-8D0D-4EFC-95A2-48DF1B1E66C6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4CC-DF83-4D76-AE12-FCACA752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68A0C-8D0D-4EFC-95A2-48DF1B1E66C6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B24CC-DF83-4D76-AE12-FCACA75217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827634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Отчет по предметной неделе МО филологии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581128"/>
            <a:ext cx="4176464" cy="81649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Руководитель ШМО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Сычева Ирина Васильевна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072" y="1898787"/>
            <a:ext cx="243840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36712"/>
            <a:ext cx="82809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     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Неделя русского языка и литературы в школе – это праздник для обучающихся  и  учителей. Программа проведения предметной недели отразила различные формы и методы учебной деятельности. Удачно сочетались коллективные и индивидуальные формы работ с опорой на дифференциацию. Для активизации мыслительной деятельности обучающихся проведены игры, конкурсы, викторины, олимпиады; развитию творческих способностей детей и раскрытию их актерских талантов способствовали театрализованные представления любимых страниц книг.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     План Недели русского языка и литературы  выполнен. Мероприятия прошли на высоком методическом и воспитательном  уровне и помогли обучающимся проявить и развить общеязыковые, интеллектуальные и познавательные способности, расширить эрудицию и общеобразовательный кругозор. Учителя и обучающиеся  ответственно отнеслись к  подготовке и проведению Недели,  продемонстрировали  творческую активность и желание обучающихся  заниматься   внеклассной  деятельностью, которая влияет на развитие личностных особенностей учащихся.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Таким образом, Неделя филологии - прекрасная возможность выявить одаренных детей,  разработать перспективный план работы со школьниками, которые обладают творческими способностями и стремятся к изучению  русского и иностранного языка и литературы.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58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2068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Цели: </a:t>
            </a:r>
          </a:p>
          <a:p>
            <a:pPr algn="just"/>
            <a:r>
              <a:rPr lang="ru-RU" dirty="0" smtClean="0"/>
              <a:t>развитие </a:t>
            </a:r>
            <a:r>
              <a:rPr lang="ru-RU" dirty="0"/>
              <a:t>интеллектуального и творческого потенциала обучающихся;</a:t>
            </a:r>
          </a:p>
          <a:p>
            <a:pPr algn="just"/>
            <a:r>
              <a:rPr lang="ru-RU" dirty="0" smtClean="0"/>
              <a:t>развитие </a:t>
            </a:r>
            <a:r>
              <a:rPr lang="ru-RU" dirty="0"/>
              <a:t>коммуникативных навыков между обучающимися разных возрастов;</a:t>
            </a:r>
          </a:p>
          <a:p>
            <a:pPr algn="just"/>
            <a:r>
              <a:rPr lang="ru-RU" dirty="0" smtClean="0"/>
              <a:t>привитие </a:t>
            </a:r>
            <a:r>
              <a:rPr lang="ru-RU" dirty="0"/>
              <a:t>любви к русскому языку и литературе; </a:t>
            </a:r>
          </a:p>
          <a:p>
            <a:pPr algn="just"/>
            <a:r>
              <a:rPr lang="ru-RU" dirty="0" smtClean="0"/>
              <a:t>повышение </a:t>
            </a:r>
            <a:r>
              <a:rPr lang="ru-RU" dirty="0"/>
              <a:t>общей языковой культуры; </a:t>
            </a:r>
          </a:p>
          <a:p>
            <a:pPr algn="just"/>
            <a:r>
              <a:rPr lang="ru-RU" dirty="0" smtClean="0"/>
              <a:t>развитие </a:t>
            </a:r>
            <a:r>
              <a:rPr lang="ru-RU" dirty="0"/>
              <a:t>творческих возможностей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71296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Задачи:</a:t>
            </a:r>
          </a:p>
          <a:p>
            <a:pPr algn="just"/>
            <a:r>
              <a:rPr lang="ru-RU" sz="2000" dirty="0" smtClean="0"/>
              <a:t>создание </a:t>
            </a:r>
            <a:r>
              <a:rPr lang="ru-RU" sz="2000" dirty="0"/>
              <a:t>условий максимально благоприятствующих получению качественного образования каждым обучающимся в зависимости от его индивидуальных способностей, наклонностей, культурно – образовательных потребностей;</a:t>
            </a:r>
          </a:p>
          <a:p>
            <a:pPr algn="just"/>
            <a:r>
              <a:rPr lang="ru-RU" sz="2000" dirty="0" smtClean="0"/>
              <a:t>повышение </a:t>
            </a:r>
            <a:r>
              <a:rPr lang="ru-RU" sz="2000" dirty="0"/>
              <a:t>интереса обучающихся к учебной деятельности, к познанию действительности и самого себя, а также выработке самодисциплины и самоорганизации;</a:t>
            </a:r>
          </a:p>
          <a:p>
            <a:pPr algn="just"/>
            <a:r>
              <a:rPr lang="ru-RU" sz="2000" dirty="0" smtClean="0"/>
              <a:t>оценка </a:t>
            </a:r>
            <a:r>
              <a:rPr lang="ru-RU" sz="2000" dirty="0"/>
              <a:t>влияния предметной недели на развитие интереса учеников к изучаемым предметам;</a:t>
            </a:r>
          </a:p>
          <a:p>
            <a:pPr algn="just"/>
            <a:r>
              <a:rPr lang="ru-RU" sz="2000" dirty="0" smtClean="0"/>
              <a:t>выявление </a:t>
            </a:r>
            <a:r>
              <a:rPr lang="ru-RU" sz="2000" dirty="0"/>
              <a:t>школьников, которые обладают творческими способностями, стремятся к углубленному изучению определенной учебной дисциплины. </a:t>
            </a:r>
          </a:p>
          <a:p>
            <a:pPr algn="just"/>
            <a:r>
              <a:rPr lang="ru-RU" sz="2000" dirty="0" smtClean="0"/>
              <a:t>выявить </a:t>
            </a:r>
            <a:r>
              <a:rPr lang="ru-RU" sz="2000" dirty="0"/>
              <a:t>одаренных детей и разработать перспективный план работы с ними.</a:t>
            </a:r>
          </a:p>
          <a:p>
            <a:pPr algn="just"/>
            <a:r>
              <a:rPr lang="ru-RU" sz="2000" dirty="0" smtClean="0"/>
              <a:t>повышение </a:t>
            </a:r>
            <a:r>
              <a:rPr lang="ru-RU" sz="2000" dirty="0"/>
              <a:t>интереса учеников к учебным предметам - русский язык и литература;</a:t>
            </a:r>
          </a:p>
          <a:p>
            <a:pPr algn="just"/>
            <a:r>
              <a:rPr lang="ru-RU" sz="2000" dirty="0" smtClean="0"/>
              <a:t>расширение </a:t>
            </a:r>
            <a:r>
              <a:rPr lang="ru-RU" sz="2000" dirty="0"/>
              <a:t>кругозора.</a:t>
            </a:r>
          </a:p>
        </p:txBody>
      </p:sp>
    </p:spTree>
    <p:extLst>
      <p:ext uri="{BB962C8B-B14F-4D97-AF65-F5344CB8AC3E}">
        <p14:creationId xmlns:p14="http://schemas.microsoft.com/office/powerpoint/2010/main" val="102035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219" y="116632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 проведения недели филологии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95592"/>
              </p:ext>
            </p:extLst>
          </p:nvPr>
        </p:nvGraphicFramePr>
        <p:xfrm>
          <a:off x="209531" y="688132"/>
          <a:ext cx="8784976" cy="60729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1747360">
                  <a:extLst>
                    <a:ext uri="{9D8B030D-6E8A-4147-A177-3AD203B41FA5}">
                      <a16:colId xmlns:a16="http://schemas.microsoft.com/office/drawing/2014/main" val="13960094"/>
                    </a:ext>
                  </a:extLst>
                </a:gridCol>
                <a:gridCol w="2537655">
                  <a:extLst>
                    <a:ext uri="{9D8B030D-6E8A-4147-A177-3AD203B41FA5}">
                      <a16:colId xmlns:a16="http://schemas.microsoft.com/office/drawing/2014/main" val="1735501948"/>
                    </a:ext>
                  </a:extLst>
                </a:gridCol>
                <a:gridCol w="922785">
                  <a:extLst>
                    <a:ext uri="{9D8B030D-6E8A-4147-A177-3AD203B41FA5}">
                      <a16:colId xmlns:a16="http://schemas.microsoft.com/office/drawing/2014/main" val="489389403"/>
                    </a:ext>
                  </a:extLst>
                </a:gridCol>
                <a:gridCol w="1615797">
                  <a:extLst>
                    <a:ext uri="{9D8B030D-6E8A-4147-A177-3AD203B41FA5}">
                      <a16:colId xmlns:a16="http://schemas.microsoft.com/office/drawing/2014/main" val="3447281921"/>
                    </a:ext>
                  </a:extLst>
                </a:gridCol>
                <a:gridCol w="1961379">
                  <a:extLst>
                    <a:ext uri="{9D8B030D-6E8A-4147-A177-3AD203B41FA5}">
                      <a16:colId xmlns:a16="http://schemas.microsoft.com/office/drawing/2014/main" val="2465404111"/>
                    </a:ext>
                  </a:extLst>
                </a:gridCol>
              </a:tblGrid>
              <a:tr h="543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82" marR="354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место, время проведения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82" marR="354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82" marR="354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проведения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82" marR="354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82" marR="35482" marT="0" marB="0"/>
                </a:tc>
                <a:extLst>
                  <a:ext uri="{0D108BD9-81ED-4DB2-BD59-A6C34878D82A}">
                    <a16:rowId xmlns:a16="http://schemas.microsoft.com/office/drawing/2014/main" val="2190836035"/>
                  </a:ext>
                </a:extLst>
              </a:tr>
              <a:tr h="1189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января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82" marR="3548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1.Открытие недели (выставка газет, высказывания о русском языке)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2.Кроссворды,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викторины.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82" marR="354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5-11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82" marR="354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Рекреация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этаж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23,24,31,33,34,36 кабинет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482" marR="354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Пушкарёва С.И.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Корченкова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Сычева И.В.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Федорова Л.А.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Пустоварова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Кулешова Н.М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82" marR="35482" marT="0" marB="0"/>
                </a:tc>
                <a:extLst>
                  <a:ext uri="{0D108BD9-81ED-4DB2-BD59-A6C34878D82A}">
                    <a16:rowId xmlns:a16="http://schemas.microsoft.com/office/drawing/2014/main" val="1045423330"/>
                  </a:ext>
                </a:extLst>
              </a:tr>
              <a:tr h="1072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января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82" marR="3548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1.Олимпиада по русскому  языку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2.Занимательные уроки иностранного языка.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82" marR="354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5-7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82" marR="354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31,33,34,36 кабинет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82" marR="354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Федорова Л.А.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Сычева И.В.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Кулешова Н.М.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Пустоварова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О.В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82" marR="35482" marT="0" marB="0"/>
                </a:tc>
                <a:extLst>
                  <a:ext uri="{0D108BD9-81ED-4DB2-BD59-A6C34878D82A}">
                    <a16:rowId xmlns:a16="http://schemas.microsoft.com/office/drawing/2014/main" val="3877857666"/>
                  </a:ext>
                </a:extLst>
              </a:tr>
              <a:tr h="894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января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82" marR="35482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1.Олимпиада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литературе.    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82" marR="354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5-7 кл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82" marR="354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31,33,34,36 кабинет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82" marR="354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Федорова Л.А.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Сычева И.В.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Кулешова Н.М.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Пустоварова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82" marR="35482" marT="0" marB="0"/>
                </a:tc>
                <a:extLst>
                  <a:ext uri="{0D108BD9-81ED-4DB2-BD59-A6C34878D82A}">
                    <a16:rowId xmlns:a16="http://schemas.microsoft.com/office/drawing/2014/main" val="525032220"/>
                  </a:ext>
                </a:extLst>
              </a:tr>
              <a:tr h="1072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января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82" marR="3548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1.Литературный вестник  « Зенит голубой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посвященный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юбилею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С.П.Гончарова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82" marR="354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5-11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482" marR="354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Актовый зал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82" marR="354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Сычева И.В.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Федорова Л.А.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Пустоварова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Кулешова 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Н.М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82" marR="35482" marT="0" marB="0"/>
                </a:tc>
                <a:extLst>
                  <a:ext uri="{0D108BD9-81ED-4DB2-BD59-A6C34878D82A}">
                    <a16:rowId xmlns:a16="http://schemas.microsoft.com/office/drawing/2014/main" val="773738500"/>
                  </a:ext>
                </a:extLst>
              </a:tr>
              <a:tr h="1251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января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пятница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82" marR="3548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1.Подведение итогов. Награждение победителей.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82" marR="354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5- 11кл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82" marR="354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кабинетам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82" marR="354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Пушкарёва С.И.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Корченкова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Сычева И.В.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Федорова Л.А.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Пустоварова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Кулешова Н.М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82" marR="35482" marT="0" marB="0"/>
                </a:tc>
                <a:extLst>
                  <a:ext uri="{0D108BD9-81ED-4DB2-BD59-A6C34878D82A}">
                    <a16:rowId xmlns:a16="http://schemas.microsoft.com/office/drawing/2014/main" val="1125125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84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7567" y="248437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Открытие недели (выставка газет, кроссворды, викторины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880773"/>
            <a:ext cx="5068171" cy="22345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4323790"/>
            <a:ext cx="4341277" cy="21567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356992"/>
            <a:ext cx="3361222" cy="25265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1" r="855" b="17645"/>
          <a:stretch/>
        </p:blipFill>
        <p:spPr>
          <a:xfrm>
            <a:off x="5868144" y="1052736"/>
            <a:ext cx="2520280" cy="2787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234308"/>
            <a:ext cx="6258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Олимпиада по русскому 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языку, литературе</a:t>
            </a:r>
            <a:endParaRPr lang="ru-RU" sz="24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78065"/>
              </p:ext>
            </p:extLst>
          </p:nvPr>
        </p:nvGraphicFramePr>
        <p:xfrm>
          <a:off x="827584" y="764704"/>
          <a:ext cx="7920880" cy="2438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305694613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787308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Олимпиада по русскому  языку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5а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победитель Бондаренко А.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призер Старкова Д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6кл:    победитель Петрова Л.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призер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Гоготова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7б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победитель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Отрубухова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призер Ольховая Д.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Олимпиада по литературе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5а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 победитель Романенко 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призер Бакаева 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   победитель Петрова Л.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призер Никишин З.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7б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 призер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Отрубухова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824680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567" y="3501008"/>
            <a:ext cx="2376264" cy="296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90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«Занимательный русский язык»</a:t>
            </a:r>
            <a:b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23" y="1052736"/>
            <a:ext cx="2329122" cy="31005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429000"/>
            <a:ext cx="3422897" cy="2570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024" y="908720"/>
            <a:ext cx="4224469" cy="2376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4221088"/>
            <a:ext cx="3763517" cy="211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71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Уроки иностранного языка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531" y="1126141"/>
            <a:ext cx="2924969" cy="21937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448" y="3794066"/>
            <a:ext cx="3332628" cy="25022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3789040"/>
            <a:ext cx="3072342" cy="23042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908720"/>
            <a:ext cx="3135996" cy="235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9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Литературный вестник  « Зенит голубой», посвященный юбилею поэта-земляка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С.П.Гончарова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17638"/>
            <a:ext cx="3070213" cy="2305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140968"/>
            <a:ext cx="2950969" cy="33343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99592" y="3861048"/>
            <a:ext cx="35283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Ростовский Академический театр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драмы имени Максима Горького.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Народная драма «Тихий Дон»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4571273"/>
            <a:ext cx="2099294" cy="219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492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433</Words>
  <Application>Microsoft Office PowerPoint</Application>
  <PresentationFormat>Экран (4:3)</PresentationFormat>
  <Paragraphs>132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Constantia</vt:lpstr>
      <vt:lpstr>Times New Roman</vt:lpstr>
      <vt:lpstr>Тема Office</vt:lpstr>
      <vt:lpstr>Отчет по предметной неделе МО филологии</vt:lpstr>
      <vt:lpstr>Презентация PowerPoint</vt:lpstr>
      <vt:lpstr>Презентация PowerPoint</vt:lpstr>
      <vt:lpstr>План проведения недели филологии </vt:lpstr>
      <vt:lpstr>Презентация PowerPoint</vt:lpstr>
      <vt:lpstr>Презентация PowerPoint</vt:lpstr>
      <vt:lpstr>«Занимательный русский язык» </vt:lpstr>
      <vt:lpstr>Уроки иностранного языка</vt:lpstr>
      <vt:lpstr>Литературный вестник  « Зенит голубой», посвященный юбилею поэта-земляка С.П.Гончарова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Старинные книги</dc:title>
  <dc:creator>Пользователь</dc:creator>
  <cp:lastModifiedBy>Светлана</cp:lastModifiedBy>
  <cp:revision>8</cp:revision>
  <dcterms:created xsi:type="dcterms:W3CDTF">2018-12-07T08:19:45Z</dcterms:created>
  <dcterms:modified xsi:type="dcterms:W3CDTF">2023-02-02T18:02:54Z</dcterms:modified>
</cp:coreProperties>
</file>